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472" r:id="rId5"/>
    <p:sldId id="471" r:id="rId6"/>
    <p:sldId id="256" r:id="rId7"/>
  </p:sldIdLst>
  <p:sldSz cx="6858000" cy="9906000" type="A4"/>
  <p:notesSz cx="9906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590F"/>
    <a:srgbClr val="0C165E"/>
    <a:srgbClr val="CBBA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C09283-CF88-46F8-AC06-5F585980A9E1}" v="5" dt="2026-09-03T13:38:20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50" d="100"/>
          <a:sy n="150" d="100"/>
        </p:scale>
        <p:origin x="1476" y="-1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vanny Zapata" userId="fdad7e82-a22f-443a-8b71-e61d8c292b5e" providerId="ADAL" clId="{19ECC8A1-A9F5-4ACC-B257-1C0F6BDECBF7}"/>
    <pc:docChg chg="undo redo custSel modSld">
      <pc:chgData name="Giovanny Zapata" userId="fdad7e82-a22f-443a-8b71-e61d8c292b5e" providerId="ADAL" clId="{19ECC8A1-A9F5-4ACC-B257-1C0F6BDECBF7}" dt="2026-09-03T13:38:34.788" v="59" actId="1076"/>
      <pc:docMkLst>
        <pc:docMk/>
      </pc:docMkLst>
      <pc:sldChg chg="addSp delSp modSp mod">
        <pc:chgData name="Giovanny Zapata" userId="fdad7e82-a22f-443a-8b71-e61d8c292b5e" providerId="ADAL" clId="{19ECC8A1-A9F5-4ACC-B257-1C0F6BDECBF7}" dt="2026-09-03T13:38:34.788" v="59" actId="1076"/>
        <pc:sldMkLst>
          <pc:docMk/>
          <pc:sldMk cId="2094216826" sldId="472"/>
        </pc:sldMkLst>
        <pc:spChg chg="add mod">
          <ac:chgData name="Giovanny Zapata" userId="fdad7e82-a22f-443a-8b71-e61d8c292b5e" providerId="ADAL" clId="{19ECC8A1-A9F5-4ACC-B257-1C0F6BDECBF7}" dt="2026-09-03T13:38:20.360" v="55" actId="164"/>
          <ac:spMkLst>
            <pc:docMk/>
            <pc:sldMk cId="2094216826" sldId="472"/>
            <ac:spMk id="8" creationId="{1DC49BE1-B0AB-61E2-59A3-5CB68272C698}"/>
          </ac:spMkLst>
        </pc:spChg>
        <pc:spChg chg="mod topLvl">
          <ac:chgData name="Giovanny Zapata" userId="fdad7e82-a22f-443a-8b71-e61d8c292b5e" providerId="ADAL" clId="{19ECC8A1-A9F5-4ACC-B257-1C0F6BDECBF7}" dt="2026-09-03T13:36:43.755" v="26" actId="164"/>
          <ac:spMkLst>
            <pc:docMk/>
            <pc:sldMk cId="2094216826" sldId="472"/>
            <ac:spMk id="16" creationId="{7578F18A-E424-9521-B8E9-B64A490EB4AA}"/>
          </ac:spMkLst>
        </pc:spChg>
        <pc:spChg chg="add del mod topLvl">
          <ac:chgData name="Giovanny Zapata" userId="fdad7e82-a22f-443a-8b71-e61d8c292b5e" providerId="ADAL" clId="{19ECC8A1-A9F5-4ACC-B257-1C0F6BDECBF7}" dt="2026-09-03T13:38:08.111" v="50" actId="21"/>
          <ac:spMkLst>
            <pc:docMk/>
            <pc:sldMk cId="2094216826" sldId="472"/>
            <ac:spMk id="17" creationId="{56300C60-5158-E5FC-3592-DF3CF2606D08}"/>
          </ac:spMkLst>
        </pc:spChg>
        <pc:spChg chg="mod topLvl">
          <ac:chgData name="Giovanny Zapata" userId="fdad7e82-a22f-443a-8b71-e61d8c292b5e" providerId="ADAL" clId="{19ECC8A1-A9F5-4ACC-B257-1C0F6BDECBF7}" dt="2026-09-03T13:36:43.755" v="26" actId="164"/>
          <ac:spMkLst>
            <pc:docMk/>
            <pc:sldMk cId="2094216826" sldId="472"/>
            <ac:spMk id="19" creationId="{697A6543-C000-2A7B-AC38-3152147E440A}"/>
          </ac:spMkLst>
        </pc:spChg>
        <pc:spChg chg="del mod topLvl">
          <ac:chgData name="Giovanny Zapata" userId="fdad7e82-a22f-443a-8b71-e61d8c292b5e" providerId="ADAL" clId="{19ECC8A1-A9F5-4ACC-B257-1C0F6BDECBF7}" dt="2026-09-03T13:37:46.161" v="47" actId="478"/>
          <ac:spMkLst>
            <pc:docMk/>
            <pc:sldMk cId="2094216826" sldId="472"/>
            <ac:spMk id="21" creationId="{001DBADA-EA9A-21E3-88CC-8CD5A479C562}"/>
          </ac:spMkLst>
        </pc:spChg>
        <pc:grpChg chg="add del mod">
          <ac:chgData name="Giovanny Zapata" userId="fdad7e82-a22f-443a-8b71-e61d8c292b5e" providerId="ADAL" clId="{19ECC8A1-A9F5-4ACC-B257-1C0F6BDECBF7}" dt="2026-09-03T13:38:20.360" v="55" actId="164"/>
          <ac:grpSpMkLst>
            <pc:docMk/>
            <pc:sldMk cId="2094216826" sldId="472"/>
            <ac:grpSpMk id="4" creationId="{5552E909-E676-5426-CAD6-29968F933851}"/>
          </ac:grpSpMkLst>
        </pc:grpChg>
        <pc:grpChg chg="add del mod">
          <ac:chgData name="Giovanny Zapata" userId="fdad7e82-a22f-443a-8b71-e61d8c292b5e" providerId="ADAL" clId="{19ECC8A1-A9F5-4ACC-B257-1C0F6BDECBF7}" dt="2026-09-03T13:38:29.888" v="57" actId="478"/>
          <ac:grpSpMkLst>
            <pc:docMk/>
            <pc:sldMk cId="2094216826" sldId="472"/>
            <ac:grpSpMk id="9" creationId="{4FEB6AA2-1912-418C-072E-7FA611ADC7BD}"/>
          </ac:grpSpMkLst>
        </pc:grpChg>
        <pc:grpChg chg="del mod">
          <ac:chgData name="Giovanny Zapata" userId="fdad7e82-a22f-443a-8b71-e61d8c292b5e" providerId="ADAL" clId="{19ECC8A1-A9F5-4ACC-B257-1C0F6BDECBF7}" dt="2026-09-03T13:35:12.708" v="4" actId="165"/>
          <ac:grpSpMkLst>
            <pc:docMk/>
            <pc:sldMk cId="2094216826" sldId="472"/>
            <ac:grpSpMk id="22" creationId="{5FA40C6B-E393-536E-493D-058E510FA7E6}"/>
          </ac:grpSpMkLst>
        </pc:grpChg>
        <pc:picChg chg="add mod ord">
          <ac:chgData name="Giovanny Zapata" userId="fdad7e82-a22f-443a-8b71-e61d8c292b5e" providerId="ADAL" clId="{19ECC8A1-A9F5-4ACC-B257-1C0F6BDECBF7}" dt="2026-09-03T13:36:43.755" v="26" actId="164"/>
          <ac:picMkLst>
            <pc:docMk/>
            <pc:sldMk cId="2094216826" sldId="472"/>
            <ac:picMk id="3" creationId="{FE2BEB06-B48E-9699-C857-C5E42A740047}"/>
          </ac:picMkLst>
        </pc:picChg>
        <pc:picChg chg="add del mod">
          <ac:chgData name="Giovanny Zapata" userId="fdad7e82-a22f-443a-8b71-e61d8c292b5e" providerId="ADAL" clId="{19ECC8A1-A9F5-4ACC-B257-1C0F6BDECBF7}" dt="2026-09-03T13:37:31.687" v="42" actId="22"/>
          <ac:picMkLst>
            <pc:docMk/>
            <pc:sldMk cId="2094216826" sldId="472"/>
            <ac:picMk id="6" creationId="{6A7307D0-299A-EBB4-325A-2DF692EBC74E}"/>
          </ac:picMkLst>
        </pc:picChg>
        <pc:picChg chg="add mod">
          <ac:chgData name="Giovanny Zapata" userId="fdad7e82-a22f-443a-8b71-e61d8c292b5e" providerId="ADAL" clId="{19ECC8A1-A9F5-4ACC-B257-1C0F6BDECBF7}" dt="2026-09-03T13:38:34.788" v="59" actId="1076"/>
          <ac:picMkLst>
            <pc:docMk/>
            <pc:sldMk cId="2094216826" sldId="472"/>
            <ac:picMk id="11" creationId="{88E323E2-57E4-83CD-A5A2-90A09A54FD3B}"/>
          </ac:picMkLst>
        </pc:picChg>
        <pc:picChg chg="del">
          <ac:chgData name="Giovanny Zapata" userId="fdad7e82-a22f-443a-8b71-e61d8c292b5e" providerId="ADAL" clId="{19ECC8A1-A9F5-4ACC-B257-1C0F6BDECBF7}" dt="2026-09-03T13:35:08.401" v="2" actId="478"/>
          <ac:picMkLst>
            <pc:docMk/>
            <pc:sldMk cId="2094216826" sldId="472"/>
            <ac:picMk id="14" creationId="{F51363A2-D6D5-EDB7-1E20-480BE5810D43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National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8590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59-40D5-94CE-5150919B3DAE}"/>
              </c:ext>
            </c:extLst>
          </c:dPt>
          <c:dPt>
            <c:idx val="1"/>
            <c:bubble3D val="0"/>
            <c:spPr>
              <a:solidFill>
                <a:srgbClr val="D4A11B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A59-40D5-94CE-5150919B3DAE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0.66</c:v>
                </c:pt>
                <c:pt idx="1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59-40D5-94CE-5150919B3D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Submission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C165E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96C6-4DF5-A13B-2E211E059CA1}"/>
              </c:ext>
            </c:extLst>
          </c:dPt>
          <c:dPt>
            <c:idx val="1"/>
            <c:bubble3D val="0"/>
            <c:spPr>
              <a:solidFill>
                <a:srgbClr val="CBBAFC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96C6-4DF5-A13B-2E211E059CA1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C6-4DF5-A13B-2E211E059C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National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8590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C89-431B-AF10-6AB15A99A04D}"/>
              </c:ext>
            </c:extLst>
          </c:dPt>
          <c:dPt>
            <c:idx val="1"/>
            <c:bubble3D val="0"/>
            <c:spPr>
              <a:solidFill>
                <a:srgbClr val="D4A11B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C89-431B-AF10-6AB15A99A04D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89-431B-AF10-6AB15A99A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Submission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C165E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2C-4625-92B8-7BD3F379E0A0}"/>
              </c:ext>
            </c:extLst>
          </c:dPt>
          <c:dPt>
            <c:idx val="1"/>
            <c:bubble3D val="0"/>
            <c:spPr>
              <a:solidFill>
                <a:srgbClr val="CBBAFC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42C-4625-92B8-7BD3F379E0A0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2C-4625-92B8-7BD3F379E0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National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8590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99B-4532-8762-2B28B57DB367}"/>
              </c:ext>
            </c:extLst>
          </c:dPt>
          <c:dPt>
            <c:idx val="1"/>
            <c:bubble3D val="0"/>
            <c:spPr>
              <a:solidFill>
                <a:srgbClr val="D4A11B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99B-4532-8762-2B28B57DB367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9B-4532-8762-2B28B57DB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Submission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C165E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6D-403C-8C58-8B3BA6EBC455}"/>
              </c:ext>
            </c:extLst>
          </c:dPt>
          <c:dPt>
            <c:idx val="1"/>
            <c:bubble3D val="0"/>
            <c:spPr>
              <a:solidFill>
                <a:srgbClr val="CBBAFC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6D-403C-8C58-8B3BA6EBC455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6D-403C-8C58-8B3BA6EBC4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National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8590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8EB-4E57-A69A-D8D1A1B0DCEE}"/>
              </c:ext>
            </c:extLst>
          </c:dPt>
          <c:dPt>
            <c:idx val="1"/>
            <c:bubble3D val="0"/>
            <c:spPr>
              <a:solidFill>
                <a:srgbClr val="D4A11B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8EB-4E57-A69A-D8D1A1B0DCEE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EB-4E57-A69A-D8D1A1B0DC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Submission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C165E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4FA-4A75-B64E-0351AB9C67DA}"/>
              </c:ext>
            </c:extLst>
          </c:dPt>
          <c:dPt>
            <c:idx val="1"/>
            <c:bubble3D val="0"/>
            <c:spPr>
              <a:solidFill>
                <a:srgbClr val="CBBAFC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4FA-4A75-B64E-0351AB9C67DA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FA-4A75-B64E-0351AB9C6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National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8590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F25-4563-A3C9-AD6A36F61184}"/>
              </c:ext>
            </c:extLst>
          </c:dPt>
          <c:dPt>
            <c:idx val="1"/>
            <c:bubble3D val="0"/>
            <c:spPr>
              <a:solidFill>
                <a:srgbClr val="D4A11B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F25-4563-A3C9-AD6A36F61184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0.97</c:v>
                </c:pt>
                <c:pt idx="1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25-4563-A3C9-AD6A36F611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Submission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C165E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82EB-474F-898E-A64F94F611A0}"/>
              </c:ext>
            </c:extLst>
          </c:dPt>
          <c:dPt>
            <c:idx val="1"/>
            <c:bubble3D val="0"/>
            <c:spPr>
              <a:solidFill>
                <a:srgbClr val="CBBAFC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82EB-474F-898E-A64F94F611A0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EB-474F-898E-A64F94F611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National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8590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A7-417C-AF72-1FA9FA153600}"/>
              </c:ext>
            </c:extLst>
          </c:dPt>
          <c:dPt>
            <c:idx val="1"/>
            <c:bubble3D val="0"/>
            <c:spPr>
              <a:solidFill>
                <a:srgbClr val="D4A11B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A7-417C-AF72-1FA9FA153600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0.56999999999999995</c:v>
                </c:pt>
                <c:pt idx="1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A7-417C-AF72-1FA9FA153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Submission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C165E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8FD-4040-9E62-BC4007C98EC5}"/>
              </c:ext>
            </c:extLst>
          </c:dPt>
          <c:dPt>
            <c:idx val="1"/>
            <c:bubble3D val="0"/>
            <c:spPr>
              <a:solidFill>
                <a:srgbClr val="CBBAFC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8FD-4040-9E62-BC4007C98EC5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FD-4040-9E62-BC4007C98E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National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8590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C94-4DC4-94A8-45B37FBAB52C}"/>
              </c:ext>
            </c:extLst>
          </c:dPt>
          <c:dPt>
            <c:idx val="1"/>
            <c:bubble3D val="0"/>
            <c:spPr>
              <a:solidFill>
                <a:srgbClr val="D4A11B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C94-4DC4-94A8-45B37FBAB52C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0.97</c:v>
                </c:pt>
                <c:pt idx="1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94-4DC4-94A8-45B37FBAB5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Submission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C165E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25D-4CEA-9D1B-24407AB74ADB}"/>
              </c:ext>
            </c:extLst>
          </c:dPt>
          <c:dPt>
            <c:idx val="1"/>
            <c:bubble3D val="0"/>
            <c:spPr>
              <a:solidFill>
                <a:srgbClr val="CBBAFC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25D-4CEA-9D1B-24407AB74ADB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5D-4CEA-9D1B-24407AB74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National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8590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454-42AF-B372-FA177BEA8561}"/>
              </c:ext>
            </c:extLst>
          </c:dPt>
          <c:dPt>
            <c:idx val="1"/>
            <c:bubble3D val="0"/>
            <c:spPr>
              <a:solidFill>
                <a:srgbClr val="D4A11B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454-42AF-B372-FA177BEA8561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0.36</c:v>
                </c:pt>
                <c:pt idx="1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54-42AF-B372-FA177BEA85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Submission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C165E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D1C-44C0-9A2C-4E5DA6BA32F7}"/>
              </c:ext>
            </c:extLst>
          </c:dPt>
          <c:dPt>
            <c:idx val="1"/>
            <c:bubble3D val="0"/>
            <c:spPr>
              <a:solidFill>
                <a:srgbClr val="CBBAFC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D1C-44C0-9A2C-4E5DA6BA32F7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1C-44C0-9A2C-4E5DA6BA32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National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8590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6A4-4E16-9E27-02B7269C68B0}"/>
              </c:ext>
            </c:extLst>
          </c:dPt>
          <c:dPt>
            <c:idx val="1"/>
            <c:bubble3D val="0"/>
            <c:spPr>
              <a:solidFill>
                <a:srgbClr val="D4A11B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6A4-4E16-9E27-02B7269C68B0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0.79</c:v>
                </c:pt>
                <c:pt idx="1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A4-4E16-9E27-02B7269C6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Submission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C165E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1DA-4715-9231-905FD2748011}"/>
              </c:ext>
            </c:extLst>
          </c:dPt>
          <c:dPt>
            <c:idx val="1"/>
            <c:bubble3D val="0"/>
            <c:spPr>
              <a:solidFill>
                <a:srgbClr val="CBBAFC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1DA-4715-9231-905FD2748011}"/>
              </c:ext>
            </c:extLst>
          </c:dPt>
          <c:cat>
            <c:strRef>
              <c:f>Sheet1!$A$2:$A$3</c:f>
              <c:strCache>
                <c:ptCount val="2"/>
                <c:pt idx="0">
                  <c:v>Numerator</c:v>
                </c:pt>
                <c:pt idx="1">
                  <c:v>Non-numerator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DA-4715-9231-905FD2748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169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5110D-324D-4A55-99AA-BB289C514237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D512D-D598-48E7-A5F9-0B38A27217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57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ata.nacel.nhs.uk/projects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chart" Target="../charts/chart11.xml"/><Relationship Id="rId18" Type="http://schemas.openxmlformats.org/officeDocument/2006/relationships/chart" Target="../charts/chart16.xml"/><Relationship Id="rId26" Type="http://schemas.openxmlformats.org/officeDocument/2006/relationships/image" Target="../media/image7.svg"/><Relationship Id="rId3" Type="http://schemas.openxmlformats.org/officeDocument/2006/relationships/chart" Target="../charts/chart1.xml"/><Relationship Id="rId21" Type="http://schemas.openxmlformats.org/officeDocument/2006/relationships/chart" Target="../charts/chart19.xml"/><Relationship Id="rId34" Type="http://schemas.openxmlformats.org/officeDocument/2006/relationships/image" Target="../media/image15.svg"/><Relationship Id="rId7" Type="http://schemas.openxmlformats.org/officeDocument/2006/relationships/chart" Target="../charts/chart5.xml"/><Relationship Id="rId12" Type="http://schemas.openxmlformats.org/officeDocument/2006/relationships/chart" Target="../charts/chart10.xml"/><Relationship Id="rId17" Type="http://schemas.openxmlformats.org/officeDocument/2006/relationships/chart" Target="../charts/chart15.xml"/><Relationship Id="rId25" Type="http://schemas.openxmlformats.org/officeDocument/2006/relationships/image" Target="../media/image6.svg"/><Relationship Id="rId33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6" Type="http://schemas.openxmlformats.org/officeDocument/2006/relationships/chart" Target="../charts/chart14.xml"/><Relationship Id="rId20" Type="http://schemas.openxmlformats.org/officeDocument/2006/relationships/chart" Target="../charts/chart18.xml"/><Relationship Id="rId29" Type="http://schemas.openxmlformats.org/officeDocument/2006/relationships/image" Target="../media/image10.sv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11" Type="http://schemas.openxmlformats.org/officeDocument/2006/relationships/chart" Target="../charts/chart9.xml"/><Relationship Id="rId24" Type="http://schemas.openxmlformats.org/officeDocument/2006/relationships/image" Target="../media/image5.svg"/><Relationship Id="rId32" Type="http://schemas.openxmlformats.org/officeDocument/2006/relationships/image" Target="../media/image13.svg"/><Relationship Id="rId5" Type="http://schemas.openxmlformats.org/officeDocument/2006/relationships/chart" Target="../charts/chart3.xml"/><Relationship Id="rId15" Type="http://schemas.openxmlformats.org/officeDocument/2006/relationships/chart" Target="../charts/chart13.xml"/><Relationship Id="rId23" Type="http://schemas.openxmlformats.org/officeDocument/2006/relationships/image" Target="../media/image4.png"/><Relationship Id="rId28" Type="http://schemas.openxmlformats.org/officeDocument/2006/relationships/image" Target="../media/image9.svg"/><Relationship Id="rId10" Type="http://schemas.openxmlformats.org/officeDocument/2006/relationships/chart" Target="../charts/chart8.xml"/><Relationship Id="rId19" Type="http://schemas.openxmlformats.org/officeDocument/2006/relationships/chart" Target="../charts/chart17.xml"/><Relationship Id="rId31" Type="http://schemas.openxmlformats.org/officeDocument/2006/relationships/image" Target="../media/image12.svg"/><Relationship Id="rId4" Type="http://schemas.openxmlformats.org/officeDocument/2006/relationships/chart" Target="../charts/chart2.xml"/><Relationship Id="rId9" Type="http://schemas.openxmlformats.org/officeDocument/2006/relationships/chart" Target="../charts/chart7.xml"/><Relationship Id="rId14" Type="http://schemas.openxmlformats.org/officeDocument/2006/relationships/chart" Target="../charts/chart12.xml"/><Relationship Id="rId22" Type="http://schemas.openxmlformats.org/officeDocument/2006/relationships/image" Target="../media/image3.png"/><Relationship Id="rId27" Type="http://schemas.openxmlformats.org/officeDocument/2006/relationships/image" Target="../media/image8.svg"/><Relationship Id="rId30" Type="http://schemas.openxmlformats.org/officeDocument/2006/relationships/image" Target="../media/image11.svg"/><Relationship Id="rId35" Type="http://schemas.openxmlformats.org/officeDocument/2006/relationships/image" Target="../media/image16.svg"/><Relationship Id="rId8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17A3B39-EBF0-1528-D32C-6B9F969AB19F}"/>
              </a:ext>
            </a:extLst>
          </p:cNvPr>
          <p:cNvSpPr txBox="1"/>
          <p:nvPr/>
        </p:nvSpPr>
        <p:spPr>
          <a:xfrm>
            <a:off x="186612" y="1144880"/>
            <a:ext cx="6165423" cy="2062103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en-GB" sz="1600" dirty="0"/>
              <a:t>Use the </a:t>
            </a:r>
            <a:r>
              <a:rPr lang="en-GB" sz="1600" dirty="0" err="1"/>
              <a:t>PowerBI</a:t>
            </a:r>
            <a:r>
              <a:rPr lang="en-GB" sz="1600" dirty="0"/>
              <a:t> dashboard available on the NACEL </a:t>
            </a:r>
            <a:r>
              <a:rPr lang="en-GB" sz="1600" dirty="0">
                <a:hlinkClick r:id="rId2"/>
              </a:rPr>
              <a:t>Data and Improvement Tool</a:t>
            </a:r>
            <a:r>
              <a:rPr lang="en-GB" sz="1600" dirty="0"/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/>
              <a:t>Login to the NACEL DIT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/>
              <a:t>Go to “Dashboards”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/>
              <a:t>Go to the Dashboard ‘Key Findings’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/>
              <a:t>Find your organisation’s submission(s) in the dropdown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/>
              <a:t>Follow instructions on slide 2 to copy your findings into the infographic template on slide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0214B1-49EE-67E2-C205-EC6BEFF9A703}"/>
              </a:ext>
            </a:extLst>
          </p:cNvPr>
          <p:cNvSpPr txBox="1"/>
          <p:nvPr/>
        </p:nvSpPr>
        <p:spPr>
          <a:xfrm>
            <a:off x="272955" y="163773"/>
            <a:ext cx="6264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Instructions to create your bespoke infographic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E323E2-57E4-83CD-A5A2-90A09A54F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4546"/>
            <a:ext cx="6858000" cy="422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16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A9306C-B7FC-09F3-4055-CD6FD073CBAC}"/>
              </a:ext>
            </a:extLst>
          </p:cNvPr>
          <p:cNvSpPr txBox="1"/>
          <p:nvPr/>
        </p:nvSpPr>
        <p:spPr>
          <a:xfrm>
            <a:off x="272955" y="163773"/>
            <a:ext cx="6264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Instructions to create your bespoke infographic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1C5E64-574B-5853-05D1-BB6E74F91391}"/>
              </a:ext>
            </a:extLst>
          </p:cNvPr>
          <p:cNvSpPr txBox="1"/>
          <p:nvPr/>
        </p:nvSpPr>
        <p:spPr>
          <a:xfrm flipH="1">
            <a:off x="161303" y="617613"/>
            <a:ext cx="656334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Populate the template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Insert name of the Trust and the submission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Populate the “Submission” pie charts by clicking the pie chart and then selecting the option ‘Edit Data’ from the ‘Chart Design’ tab.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This will open up an Excel data table to populate your submission results.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600" dirty="0"/>
              <a:t>Ensure you input both the numerator (your percentage finding) and the non-numerator (100 – your percentage finding = non-numerator). You may be asked to insert your percentages as decimals.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600" dirty="0"/>
              <a:t>Example: If your finding is 75% then your non-numerator would be 25%. You would input 0.75 as the numerator and 0.25 as the non-numerator. Double check the chart looks the way it should.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Manually type your findings result in place of the ‘X’ value for each pie chart.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7D01A4-223D-D051-D893-CE41EFF93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076" y="4389127"/>
            <a:ext cx="2831799" cy="106689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572024E-667A-45A8-E044-C1C150996DED}"/>
              </a:ext>
            </a:extLst>
          </p:cNvPr>
          <p:cNvGrpSpPr/>
          <p:nvPr/>
        </p:nvGrpSpPr>
        <p:grpSpPr>
          <a:xfrm>
            <a:off x="645804" y="5087582"/>
            <a:ext cx="5722282" cy="169271"/>
            <a:chOff x="645804" y="3563582"/>
            <a:chExt cx="5722282" cy="169271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E7C3F0A-EF87-E246-6621-E9C6AD74F303}"/>
                </a:ext>
              </a:extLst>
            </p:cNvPr>
            <p:cNvCxnSpPr/>
            <p:nvPr/>
          </p:nvCxnSpPr>
          <p:spPr>
            <a:xfrm>
              <a:off x="645804" y="3732853"/>
              <a:ext cx="6223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D5BA8DF-57E2-6586-C21C-4902239FDB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45786" y="3563582"/>
              <a:ext cx="6223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6861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5"/>
          <p:cNvSpPr/>
          <p:nvPr/>
        </p:nvSpPr>
        <p:spPr>
          <a:xfrm>
            <a:off x="0" y="2902382"/>
            <a:ext cx="6858000" cy="1677086"/>
          </a:xfrm>
          <a:prstGeom prst="rect">
            <a:avLst/>
          </a:prstGeom>
          <a:solidFill>
            <a:srgbClr val="F4F7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Shape 6"/>
          <p:cNvSpPr/>
          <p:nvPr/>
        </p:nvSpPr>
        <p:spPr>
          <a:xfrm>
            <a:off x="0" y="6256554"/>
            <a:ext cx="6858000" cy="1677086"/>
          </a:xfrm>
          <a:prstGeom prst="rect">
            <a:avLst/>
          </a:prstGeom>
          <a:solidFill>
            <a:srgbClr val="F4F7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8"/>
          <p:cNvSpPr/>
          <p:nvPr/>
        </p:nvSpPr>
        <p:spPr>
          <a:xfrm>
            <a:off x="1339596" y="1042416"/>
            <a:ext cx="12070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8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</a:t>
            </a:r>
            <a:endParaRPr lang="en-US" sz="1000" dirty="0"/>
          </a:p>
        </p:txBody>
      </p:sp>
      <p:sp>
        <p:nvSpPr>
          <p:cNvPr id="14" name="Text 9"/>
          <p:cNvSpPr/>
          <p:nvPr/>
        </p:nvSpPr>
        <p:spPr>
          <a:xfrm>
            <a:off x="2304288" y="1042416"/>
            <a:ext cx="12070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C16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SUBMISSION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4768596" y="1042416"/>
            <a:ext cx="12070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8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</a:t>
            </a:r>
            <a:endParaRPr lang="en-US" sz="1000" dirty="0"/>
          </a:p>
        </p:txBody>
      </p:sp>
      <p:sp>
        <p:nvSpPr>
          <p:cNvPr id="16" name="Text 11"/>
          <p:cNvSpPr/>
          <p:nvPr/>
        </p:nvSpPr>
        <p:spPr>
          <a:xfrm>
            <a:off x="5733288" y="1042416"/>
            <a:ext cx="12070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C16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SUBMISSION</a:t>
            </a:r>
            <a:endParaRPr lang="en-US" sz="1000" dirty="0"/>
          </a:p>
        </p:txBody>
      </p:sp>
      <p:sp>
        <p:nvSpPr>
          <p:cNvPr id="18" name="Text 12"/>
          <p:cNvSpPr/>
          <p:nvPr/>
        </p:nvSpPr>
        <p:spPr>
          <a:xfrm>
            <a:off x="568455" y="1428715"/>
            <a:ext cx="1045862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Proportion of patients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who died of natural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causes, where staff had recognised or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expected the likely imminence of death.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Chart 0"/>
          <p:cNvGraphicFramePr/>
          <p:nvPr>
            <p:extLst>
              <p:ext uri="{D42A27DB-BD31-4B8C-83A1-F6EECF244321}">
                <p14:modId xmlns:p14="http://schemas.microsoft.com/office/powerpoint/2010/main" val="1024469605"/>
              </p:ext>
            </p:extLst>
          </p:nvPr>
        </p:nvGraphicFramePr>
        <p:xfrm>
          <a:off x="1476756" y="1597495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 13"/>
          <p:cNvSpPr/>
          <p:nvPr/>
        </p:nvSpPr>
        <p:spPr>
          <a:xfrm>
            <a:off x="1476756" y="1597495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66%</a:t>
            </a:r>
            <a:endParaRPr lang="en-US" sz="1400" dirty="0"/>
          </a:p>
        </p:txBody>
      </p:sp>
      <p:graphicFrame>
        <p:nvGraphicFramePr>
          <p:cNvPr id="21" name="Chart 1"/>
          <p:cNvGraphicFramePr/>
          <p:nvPr>
            <p:extLst>
              <p:ext uri="{D42A27DB-BD31-4B8C-83A1-F6EECF244321}">
                <p14:modId xmlns:p14="http://schemas.microsoft.com/office/powerpoint/2010/main" val="3367147871"/>
              </p:ext>
            </p:extLst>
          </p:nvPr>
        </p:nvGraphicFramePr>
        <p:xfrm>
          <a:off x="2441448" y="1597495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 14"/>
          <p:cNvSpPr/>
          <p:nvPr/>
        </p:nvSpPr>
        <p:spPr>
          <a:xfrm>
            <a:off x="2441448" y="1597495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X%</a:t>
            </a:r>
            <a:endParaRPr lang="en-US" sz="1400" dirty="0"/>
          </a:p>
        </p:txBody>
      </p:sp>
      <p:sp>
        <p:nvSpPr>
          <p:cNvPr id="24" name="Text 15"/>
          <p:cNvSpPr/>
          <p:nvPr/>
        </p:nvSpPr>
        <p:spPr>
          <a:xfrm>
            <a:off x="3919073" y="1290955"/>
            <a:ext cx="1122699" cy="158712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Proportion of clinical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case notes with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documented evidence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that the likelihood of dying was discussed with the dying persons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nominated person(s).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5" name="Chart 2"/>
          <p:cNvGraphicFramePr/>
          <p:nvPr>
            <p:extLst>
              <p:ext uri="{D42A27DB-BD31-4B8C-83A1-F6EECF244321}">
                <p14:modId xmlns:p14="http://schemas.microsoft.com/office/powerpoint/2010/main" val="4167778083"/>
              </p:ext>
            </p:extLst>
          </p:nvPr>
        </p:nvGraphicFramePr>
        <p:xfrm>
          <a:off x="4905756" y="1597495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6" name="Text 16"/>
          <p:cNvSpPr/>
          <p:nvPr/>
        </p:nvSpPr>
        <p:spPr>
          <a:xfrm>
            <a:off x="4905756" y="1597495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87%</a:t>
            </a:r>
            <a:endParaRPr lang="en-US" sz="1400" dirty="0"/>
          </a:p>
        </p:txBody>
      </p:sp>
      <p:graphicFrame>
        <p:nvGraphicFramePr>
          <p:cNvPr id="27" name="Chart 3"/>
          <p:cNvGraphicFramePr/>
          <p:nvPr/>
        </p:nvGraphicFramePr>
        <p:xfrm>
          <a:off x="5870448" y="1597495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8" name="Text 17"/>
          <p:cNvSpPr/>
          <p:nvPr/>
        </p:nvSpPr>
        <p:spPr>
          <a:xfrm>
            <a:off x="5870448" y="1597495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X%</a:t>
            </a:r>
            <a:endParaRPr lang="en-US" sz="1400" dirty="0"/>
          </a:p>
        </p:txBody>
      </p:sp>
      <p:sp>
        <p:nvSpPr>
          <p:cNvPr id="30" name="Text 18"/>
          <p:cNvSpPr/>
          <p:nvPr/>
        </p:nvSpPr>
        <p:spPr>
          <a:xfrm>
            <a:off x="568455" y="3082557"/>
            <a:ext cx="969264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GB" sz="9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Proportion of patients</a:t>
            </a:r>
          </a:p>
          <a:p>
            <a:pPr algn="l"/>
            <a:r>
              <a:rPr lang="en-GB" sz="9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whose primary cause</a:t>
            </a:r>
          </a:p>
          <a:p>
            <a:pPr algn="l"/>
            <a:r>
              <a:rPr lang="en-GB" sz="9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of death was dementia.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1" name="Chart 4"/>
          <p:cNvGraphicFramePr/>
          <p:nvPr>
            <p:extLst>
              <p:ext uri="{D42A27DB-BD31-4B8C-83A1-F6EECF244321}">
                <p14:modId xmlns:p14="http://schemas.microsoft.com/office/powerpoint/2010/main" val="1904518060"/>
              </p:ext>
            </p:extLst>
          </p:nvPr>
        </p:nvGraphicFramePr>
        <p:xfrm>
          <a:off x="1476756" y="3274581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2" name="Text 19"/>
          <p:cNvSpPr/>
          <p:nvPr/>
        </p:nvSpPr>
        <p:spPr>
          <a:xfrm>
            <a:off x="1476756" y="3274581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1400" dirty="0"/>
          </a:p>
        </p:txBody>
      </p:sp>
      <p:graphicFrame>
        <p:nvGraphicFramePr>
          <p:cNvPr id="33" name="Chart 5"/>
          <p:cNvGraphicFramePr/>
          <p:nvPr/>
        </p:nvGraphicFramePr>
        <p:xfrm>
          <a:off x="2441448" y="3274581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4" name="Text 20"/>
          <p:cNvSpPr/>
          <p:nvPr/>
        </p:nvSpPr>
        <p:spPr>
          <a:xfrm>
            <a:off x="2441448" y="3274581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X%</a:t>
            </a:r>
            <a:endParaRPr lang="en-US" sz="1400" dirty="0"/>
          </a:p>
        </p:txBody>
      </p:sp>
      <p:sp>
        <p:nvSpPr>
          <p:cNvPr id="36" name="Text 21"/>
          <p:cNvSpPr/>
          <p:nvPr/>
        </p:nvSpPr>
        <p:spPr>
          <a:xfrm>
            <a:off x="3988745" y="2902382"/>
            <a:ext cx="1026287" cy="16652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Proportion of mental health trusts/health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boards that transfer patients to an acute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trust/unit if their physical health deteriorates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near the end of life.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7" name="Chart 6"/>
          <p:cNvGraphicFramePr/>
          <p:nvPr>
            <p:extLst>
              <p:ext uri="{D42A27DB-BD31-4B8C-83A1-F6EECF244321}">
                <p14:modId xmlns:p14="http://schemas.microsoft.com/office/powerpoint/2010/main" val="4234845345"/>
              </p:ext>
            </p:extLst>
          </p:nvPr>
        </p:nvGraphicFramePr>
        <p:xfrm>
          <a:off x="4905756" y="3274581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8" name="Text 22"/>
          <p:cNvSpPr/>
          <p:nvPr/>
        </p:nvSpPr>
        <p:spPr>
          <a:xfrm>
            <a:off x="4905756" y="3274581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75%</a:t>
            </a:r>
            <a:endParaRPr lang="en-US" sz="1400" dirty="0"/>
          </a:p>
        </p:txBody>
      </p:sp>
      <p:graphicFrame>
        <p:nvGraphicFramePr>
          <p:cNvPr id="39" name="Chart 7"/>
          <p:cNvGraphicFramePr/>
          <p:nvPr/>
        </p:nvGraphicFramePr>
        <p:xfrm>
          <a:off x="5870448" y="3274581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0" name="Text 23"/>
          <p:cNvSpPr/>
          <p:nvPr/>
        </p:nvSpPr>
        <p:spPr>
          <a:xfrm>
            <a:off x="5870448" y="3274581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X%</a:t>
            </a:r>
            <a:endParaRPr lang="en-US" sz="1400" dirty="0"/>
          </a:p>
        </p:txBody>
      </p:sp>
      <p:sp>
        <p:nvSpPr>
          <p:cNvPr id="42" name="Text 24"/>
          <p:cNvSpPr/>
          <p:nvPr/>
        </p:nvSpPr>
        <p:spPr>
          <a:xfrm>
            <a:off x="507492" y="4759643"/>
            <a:ext cx="969264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Proportion of clinical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case notes with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documented evidence of an individualised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plan of care addressing the patient’s needs at the end of life.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3" name="Chart 8"/>
          <p:cNvGraphicFramePr/>
          <p:nvPr>
            <p:extLst>
              <p:ext uri="{D42A27DB-BD31-4B8C-83A1-F6EECF244321}">
                <p14:modId xmlns:p14="http://schemas.microsoft.com/office/powerpoint/2010/main" val="1422483677"/>
              </p:ext>
            </p:extLst>
          </p:nvPr>
        </p:nvGraphicFramePr>
        <p:xfrm>
          <a:off x="1476756" y="4951667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44" name="Text 25"/>
          <p:cNvSpPr/>
          <p:nvPr/>
        </p:nvSpPr>
        <p:spPr>
          <a:xfrm>
            <a:off x="1476756" y="4951667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97%</a:t>
            </a:r>
            <a:endParaRPr lang="en-US" sz="1400" dirty="0"/>
          </a:p>
        </p:txBody>
      </p:sp>
      <p:graphicFrame>
        <p:nvGraphicFramePr>
          <p:cNvPr id="45" name="Chart 9"/>
          <p:cNvGraphicFramePr/>
          <p:nvPr>
            <p:extLst>
              <p:ext uri="{D42A27DB-BD31-4B8C-83A1-F6EECF244321}">
                <p14:modId xmlns:p14="http://schemas.microsoft.com/office/powerpoint/2010/main" val="3866678175"/>
              </p:ext>
            </p:extLst>
          </p:nvPr>
        </p:nvGraphicFramePr>
        <p:xfrm>
          <a:off x="2441448" y="4951667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46" name="Text 26"/>
          <p:cNvSpPr/>
          <p:nvPr/>
        </p:nvSpPr>
        <p:spPr>
          <a:xfrm>
            <a:off x="2441448" y="4951667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X%</a:t>
            </a:r>
            <a:endParaRPr lang="en-US" sz="1400" dirty="0"/>
          </a:p>
        </p:txBody>
      </p:sp>
      <p:sp>
        <p:nvSpPr>
          <p:cNvPr id="48" name="Text 27"/>
          <p:cNvSpPr/>
          <p:nvPr/>
        </p:nvSpPr>
        <p:spPr>
          <a:xfrm>
            <a:off x="3936491" y="4759643"/>
            <a:ext cx="1030857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Proportion of clinical notes with an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assessment of the spiritual, religious and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cultural needs of those important to the dying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person, or a reason recorded why not.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9" name="Chart 10"/>
          <p:cNvGraphicFramePr/>
          <p:nvPr>
            <p:extLst>
              <p:ext uri="{D42A27DB-BD31-4B8C-83A1-F6EECF244321}">
                <p14:modId xmlns:p14="http://schemas.microsoft.com/office/powerpoint/2010/main" val="86595425"/>
              </p:ext>
            </p:extLst>
          </p:nvPr>
        </p:nvGraphicFramePr>
        <p:xfrm>
          <a:off x="4905756" y="4951667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50" name="Text 28"/>
          <p:cNvSpPr/>
          <p:nvPr/>
        </p:nvSpPr>
        <p:spPr>
          <a:xfrm>
            <a:off x="4905756" y="4951667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57%</a:t>
            </a:r>
            <a:endParaRPr lang="en-US" sz="1400" dirty="0"/>
          </a:p>
        </p:txBody>
      </p:sp>
      <p:graphicFrame>
        <p:nvGraphicFramePr>
          <p:cNvPr id="51" name="Chart 11"/>
          <p:cNvGraphicFramePr/>
          <p:nvPr/>
        </p:nvGraphicFramePr>
        <p:xfrm>
          <a:off x="5870448" y="4951667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52" name="Text 29"/>
          <p:cNvSpPr/>
          <p:nvPr/>
        </p:nvSpPr>
        <p:spPr>
          <a:xfrm>
            <a:off x="5870448" y="4951667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X%</a:t>
            </a:r>
            <a:endParaRPr lang="en-US" sz="1400" dirty="0"/>
          </a:p>
        </p:txBody>
      </p:sp>
      <p:sp>
        <p:nvSpPr>
          <p:cNvPr id="54" name="Text 30"/>
          <p:cNvSpPr/>
          <p:nvPr/>
        </p:nvSpPr>
        <p:spPr>
          <a:xfrm>
            <a:off x="507491" y="6436729"/>
            <a:ext cx="1058289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Proportion of clinical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case notes with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documented evidence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a review of the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patient’s pain.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5" name="Chart 12"/>
          <p:cNvGraphicFramePr/>
          <p:nvPr>
            <p:extLst>
              <p:ext uri="{D42A27DB-BD31-4B8C-83A1-F6EECF244321}">
                <p14:modId xmlns:p14="http://schemas.microsoft.com/office/powerpoint/2010/main" val="3765543756"/>
              </p:ext>
            </p:extLst>
          </p:nvPr>
        </p:nvGraphicFramePr>
        <p:xfrm>
          <a:off x="1476756" y="6628753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56" name="Text 31"/>
          <p:cNvSpPr/>
          <p:nvPr/>
        </p:nvSpPr>
        <p:spPr>
          <a:xfrm>
            <a:off x="1476756" y="6628753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97%</a:t>
            </a:r>
            <a:endParaRPr lang="en-US" sz="1400" dirty="0"/>
          </a:p>
        </p:txBody>
      </p:sp>
      <p:graphicFrame>
        <p:nvGraphicFramePr>
          <p:cNvPr id="57" name="Chart 13"/>
          <p:cNvGraphicFramePr/>
          <p:nvPr/>
        </p:nvGraphicFramePr>
        <p:xfrm>
          <a:off x="2441448" y="6628753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58" name="Text 32"/>
          <p:cNvSpPr/>
          <p:nvPr/>
        </p:nvSpPr>
        <p:spPr>
          <a:xfrm>
            <a:off x="2441448" y="6628753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X%</a:t>
            </a:r>
            <a:endParaRPr lang="en-US" sz="1400" dirty="0"/>
          </a:p>
        </p:txBody>
      </p:sp>
      <p:sp>
        <p:nvSpPr>
          <p:cNvPr id="60" name="Text 33"/>
          <p:cNvSpPr/>
          <p:nvPr/>
        </p:nvSpPr>
        <p:spPr>
          <a:xfrm>
            <a:off x="3936491" y="6436729"/>
            <a:ext cx="1221648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median time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between referral to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specialist palliative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care team /end of life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care team and review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by the specialist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palliative care team/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end of life care team.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1" name="Chart 14"/>
          <p:cNvGraphicFramePr/>
          <p:nvPr>
            <p:extLst>
              <p:ext uri="{D42A27DB-BD31-4B8C-83A1-F6EECF244321}">
                <p14:modId xmlns:p14="http://schemas.microsoft.com/office/powerpoint/2010/main" val="2518409963"/>
              </p:ext>
            </p:extLst>
          </p:nvPr>
        </p:nvGraphicFramePr>
        <p:xfrm>
          <a:off x="4905756" y="6715843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62" name="Text 34"/>
          <p:cNvSpPr/>
          <p:nvPr/>
        </p:nvSpPr>
        <p:spPr>
          <a:xfrm>
            <a:off x="4905756" y="6776806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</a:t>
            </a:r>
          </a:p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hours</a:t>
            </a:r>
            <a:endParaRPr lang="en-US" sz="1200" dirty="0"/>
          </a:p>
        </p:txBody>
      </p:sp>
      <p:sp>
        <p:nvSpPr>
          <p:cNvPr id="64" name="Text 35"/>
          <p:cNvSpPr/>
          <p:nvPr/>
        </p:nvSpPr>
        <p:spPr>
          <a:xfrm>
            <a:off x="5870448" y="6715843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X%</a:t>
            </a:r>
            <a:endParaRPr lang="en-US" sz="1400" dirty="0"/>
          </a:p>
        </p:txBody>
      </p:sp>
      <p:sp>
        <p:nvSpPr>
          <p:cNvPr id="66" name="Text 36"/>
          <p:cNvSpPr/>
          <p:nvPr/>
        </p:nvSpPr>
        <p:spPr>
          <a:xfrm>
            <a:off x="507492" y="8113815"/>
            <a:ext cx="1058288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Proportion of staff that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strongly agree or agree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that they have completed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training specific to end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life care within the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last 3 years.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7" name="Chart 16"/>
          <p:cNvGraphicFramePr/>
          <p:nvPr>
            <p:extLst>
              <p:ext uri="{D42A27DB-BD31-4B8C-83A1-F6EECF244321}">
                <p14:modId xmlns:p14="http://schemas.microsoft.com/office/powerpoint/2010/main" val="2099828118"/>
              </p:ext>
            </p:extLst>
          </p:nvPr>
        </p:nvGraphicFramePr>
        <p:xfrm>
          <a:off x="1476756" y="8305839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68" name="Text 37"/>
          <p:cNvSpPr/>
          <p:nvPr/>
        </p:nvSpPr>
        <p:spPr>
          <a:xfrm>
            <a:off x="1476756" y="8305839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36%</a:t>
            </a:r>
            <a:endParaRPr lang="en-US" sz="1400" dirty="0"/>
          </a:p>
        </p:txBody>
      </p:sp>
      <p:graphicFrame>
        <p:nvGraphicFramePr>
          <p:cNvPr id="69" name="Chart 17"/>
          <p:cNvGraphicFramePr/>
          <p:nvPr>
            <p:extLst>
              <p:ext uri="{D42A27DB-BD31-4B8C-83A1-F6EECF244321}">
                <p14:modId xmlns:p14="http://schemas.microsoft.com/office/powerpoint/2010/main" val="2450990120"/>
              </p:ext>
            </p:extLst>
          </p:nvPr>
        </p:nvGraphicFramePr>
        <p:xfrm>
          <a:off x="2441448" y="8305839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70" name="Text 38"/>
          <p:cNvSpPr/>
          <p:nvPr/>
        </p:nvSpPr>
        <p:spPr>
          <a:xfrm>
            <a:off x="2441448" y="8305839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X%</a:t>
            </a:r>
            <a:endParaRPr lang="en-US" sz="1400" dirty="0"/>
          </a:p>
        </p:txBody>
      </p:sp>
      <p:sp>
        <p:nvSpPr>
          <p:cNvPr id="72" name="Text 39"/>
          <p:cNvSpPr/>
          <p:nvPr/>
        </p:nvSpPr>
        <p:spPr>
          <a:xfrm>
            <a:off x="3936492" y="8113815"/>
            <a:ext cx="1030858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Proportion of mental health trusts/health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boards with an identified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en-GB" sz="900" dirty="0">
                <a:solidFill>
                  <a:srgbClr val="3A3A3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member of staff with a responsibility / role for end of life care.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3" name="Chart 18"/>
          <p:cNvGraphicFramePr/>
          <p:nvPr>
            <p:extLst>
              <p:ext uri="{D42A27DB-BD31-4B8C-83A1-F6EECF244321}">
                <p14:modId xmlns:p14="http://schemas.microsoft.com/office/powerpoint/2010/main" val="3760939895"/>
              </p:ext>
            </p:extLst>
          </p:nvPr>
        </p:nvGraphicFramePr>
        <p:xfrm>
          <a:off x="4905756" y="8305839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74" name="Text 40"/>
          <p:cNvSpPr/>
          <p:nvPr/>
        </p:nvSpPr>
        <p:spPr>
          <a:xfrm>
            <a:off x="4905756" y="8305839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79%</a:t>
            </a:r>
            <a:endParaRPr lang="en-US" sz="1400" dirty="0"/>
          </a:p>
        </p:txBody>
      </p:sp>
      <p:graphicFrame>
        <p:nvGraphicFramePr>
          <p:cNvPr id="75" name="Chart 19"/>
          <p:cNvGraphicFramePr/>
          <p:nvPr>
            <p:extLst>
              <p:ext uri="{D42A27DB-BD31-4B8C-83A1-F6EECF244321}">
                <p14:modId xmlns:p14="http://schemas.microsoft.com/office/powerpoint/2010/main" val="1024580430"/>
              </p:ext>
            </p:extLst>
          </p:nvPr>
        </p:nvGraphicFramePr>
        <p:xfrm>
          <a:off x="5870448" y="8305839"/>
          <a:ext cx="932688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76" name="Text 41"/>
          <p:cNvSpPr/>
          <p:nvPr/>
        </p:nvSpPr>
        <p:spPr>
          <a:xfrm>
            <a:off x="5870448" y="8305839"/>
            <a:ext cx="932688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X%</a:t>
            </a:r>
            <a:endParaRPr lang="en-US" sz="1400" dirty="0"/>
          </a:p>
        </p:txBody>
      </p:sp>
      <p:sp>
        <p:nvSpPr>
          <p:cNvPr id="89" name="Shape 48"/>
          <p:cNvSpPr/>
          <p:nvPr/>
        </p:nvSpPr>
        <p:spPr>
          <a:xfrm>
            <a:off x="3427457" y="1225296"/>
            <a:ext cx="0" cy="8385429"/>
          </a:xfrm>
          <a:prstGeom prst="line">
            <a:avLst/>
          </a:prstGeom>
          <a:noFill/>
          <a:ln w="19050">
            <a:solidFill>
              <a:srgbClr val="28590F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0" name="Text 49"/>
          <p:cNvSpPr/>
          <p:nvPr/>
        </p:nvSpPr>
        <p:spPr>
          <a:xfrm>
            <a:off x="45720" y="9676384"/>
            <a:ext cx="6675120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‘National’ refers to the results for acute and community hospitals in England, Wales and Jersey.</a:t>
            </a:r>
            <a:endParaRPr lang="en-US" sz="900" dirty="0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B49EF5F-BCD3-E624-3213-3E8B553FD61F}"/>
              </a:ext>
            </a:extLst>
          </p:cNvPr>
          <p:cNvGrpSpPr/>
          <p:nvPr/>
        </p:nvGrpSpPr>
        <p:grpSpPr>
          <a:xfrm>
            <a:off x="-7620" y="-7619"/>
            <a:ext cx="6883620" cy="1040891"/>
            <a:chOff x="-7620" y="-7620"/>
            <a:chExt cx="6883620" cy="1188855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C18966F9-C496-80DF-014E-C8C75DC1F687}"/>
                </a:ext>
              </a:extLst>
            </p:cNvPr>
            <p:cNvSpPr/>
            <p:nvPr/>
          </p:nvSpPr>
          <p:spPr>
            <a:xfrm>
              <a:off x="-7620" y="-7620"/>
              <a:ext cx="6876000" cy="1188855"/>
            </a:xfrm>
            <a:prstGeom prst="rect">
              <a:avLst/>
            </a:prstGeom>
            <a:blipFill dpi="0" rotWithShape="1"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1444" t="-49335" r="-1444" b="-168617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en-GB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68EED5D2-5739-66DC-699F-C439F7374721}"/>
                </a:ext>
              </a:extLst>
            </p:cNvPr>
            <p:cNvSpPr/>
            <p:nvPr/>
          </p:nvSpPr>
          <p:spPr>
            <a:xfrm>
              <a:off x="0" y="-7620"/>
              <a:ext cx="6876000" cy="1188855"/>
            </a:xfrm>
            <a:prstGeom prst="rect">
              <a:avLst/>
            </a:prstGeom>
            <a:gradFill flip="none" rotWithShape="1">
              <a:gsLst>
                <a:gs pos="40000">
                  <a:srgbClr val="28590F"/>
                </a:gs>
                <a:gs pos="0">
                  <a:schemeClr val="accent1">
                    <a:lumMod val="30000"/>
                    <a:lumOff val="70000"/>
                    <a:alpha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en-GB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98" name="Picture 97" descr="A black and white flower&#10;&#10;AI-generated content may be incorrect.">
              <a:extLst>
                <a:ext uri="{FF2B5EF4-FFF2-40B4-BE49-F238E27FC236}">
                  <a16:creationId xmlns:a16="http://schemas.microsoft.com/office/drawing/2014/main" id="{892BDB29-2E65-D6E1-2476-AC76D5852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2817" y="222044"/>
              <a:ext cx="720000" cy="720000"/>
            </a:xfrm>
            <a:prstGeom prst="rect">
              <a:avLst/>
            </a:prstGeom>
          </p:spPr>
        </p:pic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10C4D081-B7A5-2BB8-F12B-4E7672403DE5}"/>
              </a:ext>
            </a:extLst>
          </p:cNvPr>
          <p:cNvSpPr txBox="1"/>
          <p:nvPr/>
        </p:nvSpPr>
        <p:spPr>
          <a:xfrm>
            <a:off x="221573" y="54864"/>
            <a:ext cx="56012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GB" sz="2400" dirty="0">
                <a:solidFill>
                  <a:prstClr val="white"/>
                </a:solidFill>
                <a:latin typeface="Calibri" panose="020F0502020204030204"/>
              </a:rPr>
              <a:t>Key Findings at a Glance</a:t>
            </a:r>
          </a:p>
          <a:p>
            <a:pPr defTabSz="914400">
              <a:defRPr/>
            </a:pPr>
            <a:r>
              <a:rPr lang="en-GB" sz="1600" dirty="0">
                <a:solidFill>
                  <a:prstClr val="white"/>
                </a:solidFill>
                <a:latin typeface="Calibri" panose="020F0502020204030204"/>
              </a:rPr>
              <a:t>National Audit for Care at the End of Life Mental Health Spotlight 2025</a:t>
            </a:r>
            <a:endParaRPr lang="en-GB" sz="1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E378478-A9AA-931D-7397-70B5ED09FC83}"/>
              </a:ext>
            </a:extLst>
          </p:cNvPr>
          <p:cNvSpPr txBox="1"/>
          <p:nvPr/>
        </p:nvSpPr>
        <p:spPr>
          <a:xfrm>
            <a:off x="743932" y="670640"/>
            <a:ext cx="4414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highlight>
                  <a:srgbClr val="FF00FF"/>
                </a:highlight>
                <a:latin typeface="Calibri" panose="020F0502020204030204"/>
              </a:rPr>
              <a:t>Your submission name</a:t>
            </a:r>
          </a:p>
        </p:txBody>
      </p:sp>
      <p:pic>
        <p:nvPicPr>
          <p:cNvPr id="79" name="Graphic 78" descr="Daily calendar with solid fill">
            <a:extLst>
              <a:ext uri="{FF2B5EF4-FFF2-40B4-BE49-F238E27FC236}">
                <a16:creationId xmlns:a16="http://schemas.microsoft.com/office/drawing/2014/main" id="{30F81533-CC20-2052-E9EE-D85D9A0F70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1751" y="1730848"/>
            <a:ext cx="662400" cy="662400"/>
          </a:xfrm>
          <a:prstGeom prst="rect">
            <a:avLst/>
          </a:prstGeom>
        </p:spPr>
      </p:pic>
      <p:pic>
        <p:nvPicPr>
          <p:cNvPr id="81" name="Graphic 80" descr="Chat with solid fill">
            <a:extLst>
              <a:ext uri="{FF2B5EF4-FFF2-40B4-BE49-F238E27FC236}">
                <a16:creationId xmlns:a16="http://schemas.microsoft.com/office/drawing/2014/main" id="{201B99FD-6608-F84D-8E50-56B89ABD5E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397431" y="1754025"/>
            <a:ext cx="660985" cy="660985"/>
          </a:xfrm>
          <a:prstGeom prst="rect">
            <a:avLst/>
          </a:prstGeom>
        </p:spPr>
      </p:pic>
      <p:pic>
        <p:nvPicPr>
          <p:cNvPr id="83" name="Graphic 82" descr="Brain in head with solid fill">
            <a:extLst>
              <a:ext uri="{FF2B5EF4-FFF2-40B4-BE49-F238E27FC236}">
                <a16:creationId xmlns:a16="http://schemas.microsoft.com/office/drawing/2014/main" id="{82D18EE8-8F00-1DCC-4C6C-E5FCF7CE3C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-17347" y="3407934"/>
            <a:ext cx="662400" cy="662400"/>
          </a:xfrm>
          <a:prstGeom prst="rect">
            <a:avLst/>
          </a:prstGeom>
        </p:spPr>
      </p:pic>
      <p:pic>
        <p:nvPicPr>
          <p:cNvPr id="85" name="Graphic 84" descr="Inpatient with solid fill">
            <a:extLst>
              <a:ext uri="{FF2B5EF4-FFF2-40B4-BE49-F238E27FC236}">
                <a16:creationId xmlns:a16="http://schemas.microsoft.com/office/drawing/2014/main" id="{204DBC13-3B23-6457-6B12-1F99616F85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427387" y="6792695"/>
            <a:ext cx="612000" cy="612000"/>
          </a:xfrm>
          <a:prstGeom prst="rect">
            <a:avLst/>
          </a:prstGeom>
        </p:spPr>
      </p:pic>
      <p:pic>
        <p:nvPicPr>
          <p:cNvPr id="87" name="Graphic 86" descr="Clipboard with solid fill">
            <a:extLst>
              <a:ext uri="{FF2B5EF4-FFF2-40B4-BE49-F238E27FC236}">
                <a16:creationId xmlns:a16="http://schemas.microsoft.com/office/drawing/2014/main" id="{AD655394-7613-E407-90E6-933D773142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-32459" y="5086810"/>
            <a:ext cx="662400" cy="662400"/>
          </a:xfrm>
          <a:prstGeom prst="rect">
            <a:avLst/>
          </a:prstGeom>
        </p:spPr>
      </p:pic>
      <p:pic>
        <p:nvPicPr>
          <p:cNvPr id="91" name="Graphic 90" descr="Candle with solid fill">
            <a:extLst>
              <a:ext uri="{FF2B5EF4-FFF2-40B4-BE49-F238E27FC236}">
                <a16:creationId xmlns:a16="http://schemas.microsoft.com/office/drawing/2014/main" id="{B3727758-FD1B-AB8A-5270-05D174A68A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406140" y="5086810"/>
            <a:ext cx="662400" cy="662400"/>
          </a:xfrm>
          <a:prstGeom prst="rect">
            <a:avLst/>
          </a:prstGeom>
        </p:spPr>
      </p:pic>
      <p:pic>
        <p:nvPicPr>
          <p:cNvPr id="93" name="Graphic 92" descr="Open folder with solid fill">
            <a:extLst>
              <a:ext uri="{FF2B5EF4-FFF2-40B4-BE49-F238E27FC236}">
                <a16:creationId xmlns:a16="http://schemas.microsoft.com/office/drawing/2014/main" id="{0AA813AC-5855-C25A-8E0B-AEFCA39900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-16329" y="6761655"/>
            <a:ext cx="662400" cy="662400"/>
          </a:xfrm>
          <a:prstGeom prst="rect">
            <a:avLst/>
          </a:prstGeom>
        </p:spPr>
      </p:pic>
      <p:pic>
        <p:nvPicPr>
          <p:cNvPr id="103" name="Graphic 102" descr="Stopwatch with solid fill">
            <a:extLst>
              <a:ext uri="{FF2B5EF4-FFF2-40B4-BE49-F238E27FC236}">
                <a16:creationId xmlns:a16="http://schemas.microsoft.com/office/drawing/2014/main" id="{AD6CAAB8-BFF0-41DD-0913-46B31CD17D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5684771" y="6403830"/>
            <a:ext cx="1253410" cy="1253410"/>
          </a:xfrm>
          <a:prstGeom prst="rect">
            <a:avLst/>
          </a:prstGeom>
        </p:spPr>
      </p:pic>
      <p:pic>
        <p:nvPicPr>
          <p:cNvPr id="105" name="Graphic 104" descr="Stopwatch with solid fill">
            <a:extLst>
              <a:ext uri="{FF2B5EF4-FFF2-40B4-BE49-F238E27FC236}">
                <a16:creationId xmlns:a16="http://schemas.microsoft.com/office/drawing/2014/main" id="{97506AB3-527F-333A-A4EC-8F7EC99039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745395" y="6403830"/>
            <a:ext cx="1253410" cy="1253410"/>
          </a:xfrm>
          <a:prstGeom prst="rect">
            <a:avLst/>
          </a:prstGeom>
        </p:spPr>
      </p:pic>
      <p:pic>
        <p:nvPicPr>
          <p:cNvPr id="109" name="Graphic 108" descr="Remote learning language with solid fill">
            <a:extLst>
              <a:ext uri="{FF2B5EF4-FFF2-40B4-BE49-F238E27FC236}">
                <a16:creationId xmlns:a16="http://schemas.microsoft.com/office/drawing/2014/main" id="{D5F3E484-AC0A-C073-3430-14589049B0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-23604" y="8463856"/>
            <a:ext cx="662400" cy="662400"/>
          </a:xfrm>
          <a:prstGeom prst="rect">
            <a:avLst/>
          </a:prstGeom>
        </p:spPr>
      </p:pic>
      <p:pic>
        <p:nvPicPr>
          <p:cNvPr id="111" name="Graphic 110" descr="Hierarchy with solid fill">
            <a:extLst>
              <a:ext uri="{FF2B5EF4-FFF2-40B4-BE49-F238E27FC236}">
                <a16:creationId xmlns:a16="http://schemas.microsoft.com/office/drawing/2014/main" id="{C469F36E-8EE5-9FD7-56AF-9B9675E697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406945" y="8437036"/>
            <a:ext cx="662400" cy="662400"/>
          </a:xfrm>
          <a:prstGeom prst="rect">
            <a:avLst/>
          </a:prstGeom>
        </p:spPr>
      </p:pic>
      <p:pic>
        <p:nvPicPr>
          <p:cNvPr id="113" name="Graphic 112" descr="Hospital with solid fill">
            <a:extLst>
              <a:ext uri="{FF2B5EF4-FFF2-40B4-BE49-F238E27FC236}">
                <a16:creationId xmlns:a16="http://schemas.microsoft.com/office/drawing/2014/main" id="{58BEAB0B-B552-12B9-BCAB-991FC826B0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435627" y="3414222"/>
            <a:ext cx="662400" cy="66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73531D4220B4B8DC89F1AB9AB0F90" ma:contentTypeVersion="22" ma:contentTypeDescription="Create a new document." ma:contentTypeScope="" ma:versionID="479f668a70516ae21027862fcf6360b7">
  <xsd:schema xmlns:xsd="http://www.w3.org/2001/XMLSchema" xmlns:xs="http://www.w3.org/2001/XMLSchema" xmlns:p="http://schemas.microsoft.com/office/2006/metadata/properties" xmlns:ns2="55f99f0f-87d8-4be9-9440-df45adb4b6c5" xmlns:ns3="eb556f03-1ab5-485a-9aea-0ebfad31cc2d" targetNamespace="http://schemas.microsoft.com/office/2006/metadata/properties" ma:root="true" ma:fieldsID="b1d769db5b4fb45b25d703c3fc871aec" ns2:_="" ns3:_="">
    <xsd:import namespace="55f99f0f-87d8-4be9-9440-df45adb4b6c5"/>
    <xsd:import namespace="eb556f03-1ab5-485a-9aea-0ebfad31cc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  <xsd:element ref="ns2:DocumentOwner_x002f_Creator" minOccurs="0"/>
                <xsd:element ref="ns2:ResponsiblePers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f99f0f-87d8-4be9-9440-df45adb4b6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906682b-9559-4106-93ae-b8242d3392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Owner_x002f_Creator" ma:index="23" nillable="true" ma:displayName="Document Owner/ Creator" ma:description="Person responsible for the documents creation and/ or updates " ma:format="Dropdown" ma:list="UserInfo" ma:SharePointGroup="0" ma:internalName="DocumentOwner_x002f_Creato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sponsiblePerson" ma:index="24" nillable="true" ma:displayName="Responsible Person" ma:default="Not Noted" ma:format="Dropdown" ma:internalName="ResponsiblePerson">
      <xsd:simpleType>
        <xsd:restriction base="dms:Text">
          <xsd:maxLength value="255"/>
        </xsd:restriction>
      </xsd:simpleType>
    </xsd:element>
    <xsd:element name="_Flow_SignoffStatus" ma:index="25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56f03-1ab5-485a-9aea-0ebfad31cc2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a2d7fde-55e5-4372-af2a-23590a38db2a}" ma:internalName="TaxCatchAll" ma:showField="CatchAllData" ma:web="eb556f03-1ab5-485a-9aea-0ebfad31cc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5f99f0f-87d8-4be9-9440-df45adb4b6c5">
      <Terms xmlns="http://schemas.microsoft.com/office/infopath/2007/PartnerControls"/>
    </lcf76f155ced4ddcb4097134ff3c332f>
    <TaxCatchAll xmlns="eb556f03-1ab5-485a-9aea-0ebfad31cc2d" xsi:nil="true"/>
    <ResponsiblePerson xmlns="55f99f0f-87d8-4be9-9440-df45adb4b6c5">Not Noted</ResponsiblePerson>
    <_Flow_SignoffStatus xmlns="55f99f0f-87d8-4be9-9440-df45adb4b6c5" xsi:nil="true"/>
    <DocumentOwner_x002f_Creator xmlns="55f99f0f-87d8-4be9-9440-df45adb4b6c5">
      <UserInfo>
        <DisplayName/>
        <AccountId xsi:nil="true"/>
        <AccountType/>
      </UserInfo>
    </DocumentOwner_x002f_Creator>
  </documentManagement>
</p:properties>
</file>

<file path=customXml/itemProps1.xml><?xml version="1.0" encoding="utf-8"?>
<ds:datastoreItem xmlns:ds="http://schemas.openxmlformats.org/officeDocument/2006/customXml" ds:itemID="{0F1ED71A-6998-44D8-A07F-779A96400B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6DBCBC-174A-4FD9-B9B6-A2F27F4BD9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f99f0f-87d8-4be9-9440-df45adb4b6c5"/>
    <ds:schemaRef ds:uri="eb556f03-1ab5-485a-9aea-0ebfad31cc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EC5ABB-5553-402A-A0DF-9D7BE794768F}">
  <ds:schemaRefs>
    <ds:schemaRef ds:uri="http://schemas.microsoft.com/office/2006/metadata/properties"/>
    <ds:schemaRef ds:uri="http://schemas.microsoft.com/office/infopath/2007/PartnerControls"/>
    <ds:schemaRef ds:uri="55f99f0f-87d8-4be9-9440-df45adb4b6c5"/>
    <ds:schemaRef ds:uri="eb556f03-1ab5-485a-9aea-0ebfad31cc2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4412</TotalTime>
  <Words>534</Words>
  <Application>Microsoft Office PowerPoint</Application>
  <PresentationFormat>A4 Paper (210x297 mm)</PresentationFormat>
  <Paragraphs>91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Giovanny Zapata</cp:lastModifiedBy>
  <cp:revision>4</cp:revision>
  <dcterms:created xsi:type="dcterms:W3CDTF">2026-08-06T13:51:45Z</dcterms:created>
  <dcterms:modified xsi:type="dcterms:W3CDTF">2026-09-03T13:38:35Z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0x010100D1373531D4220B4B8DC89F1AB9AB0F90</vt:lpwstr>
  </property>
</Properties>
</file>